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54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1.xml"/><Relationship Id="rId13" Type="http://schemas.openxmlformats.org/officeDocument/2006/relationships/slide" Target="../slides/slide17.xml"/><Relationship Id="rId3" Type="http://schemas.openxmlformats.org/officeDocument/2006/relationships/slide" Target="../slides/slide4.xml"/><Relationship Id="rId7" Type="http://schemas.openxmlformats.org/officeDocument/2006/relationships/slide" Target="../slides/slide9.xml"/><Relationship Id="rId12" Type="http://schemas.openxmlformats.org/officeDocument/2006/relationships/slide" Target="../slides/slide16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.xml"/><Relationship Id="rId11" Type="http://schemas.openxmlformats.org/officeDocument/2006/relationships/slide" Target="../slides/slide14.xml"/><Relationship Id="rId5" Type="http://schemas.openxmlformats.org/officeDocument/2006/relationships/slide" Target="../slides/slide7.xml"/><Relationship Id="rId15" Type="http://schemas.openxmlformats.org/officeDocument/2006/relationships/slide" Target="../slides/slide20.xml"/><Relationship Id="rId10" Type="http://schemas.openxmlformats.org/officeDocument/2006/relationships/slide" Target="../slides/slide13.xml"/><Relationship Id="rId4" Type="http://schemas.openxmlformats.org/officeDocument/2006/relationships/slide" Target="../slides/slide6.xml"/><Relationship Id="rId9" Type="http://schemas.openxmlformats.org/officeDocument/2006/relationships/slide" Target="../slides/slide12.xml"/><Relationship Id="rId14" Type="http://schemas.openxmlformats.org/officeDocument/2006/relationships/slide" Target="../slides/slide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physics#pid=678633f9a9236930b9d4e506#tid=6790bec5043bbb0009c68803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10186416" y="5138928"/>
            <a:ext cx="1746504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4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物理</a:t>
            </a:r>
            <a:endParaRPr lang="en-US" sz="4400" dirty="0"/>
          </a:p>
        </p:txBody>
      </p:sp>
      <p:sp>
        <p:nvSpPr>
          <p:cNvPr id="4" name="MasterShapeName"/>
          <p:cNvSpPr/>
          <p:nvPr/>
        </p:nvSpPr>
        <p:spPr>
          <a:xfrm>
            <a:off x="10479024" y="5897880"/>
            <a:ext cx="1115568" cy="402336"/>
          </a:xfrm>
          <a:prstGeom prst="rect">
            <a:avLst/>
          </a:prstGeom>
          <a:solidFill>
            <a:srgbClr val="FF6600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5" name="MasterShapeName"/>
          <p:cNvSpPr/>
          <p:nvPr/>
        </p:nvSpPr>
        <p:spPr>
          <a:xfrm>
            <a:off x="10479024" y="5907024"/>
            <a:ext cx="1106424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b="1" i="0" dirty="0">
                <a:solidFill>
                  <a:srgbClr val="FFFFFF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新教材</a:t>
            </a:r>
            <a:endParaRPr lang="en-US" sz="20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mc=目录配置1#8bd66eb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C_0#auto_editor_catalog_0?lid=2ecdf7a2f&amp;cid=2ecdf7a2f&amp;vtp=1">
            <a:hlinkClick r:id="rId3" action="ppaction://hlinksldjump"/>
          </p:cNvPr>
          <p:cNvSpPr/>
          <p:nvPr/>
        </p:nvSpPr>
        <p:spPr>
          <a:xfrm>
            <a:off x="2304288" y="6309360"/>
            <a:ext cx="429768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SimSun" pitchFamily="34" charset="-122"/>
                <a:cs typeface="Bodoni MT Black" pitchFamily="34" charset="-120"/>
              </a:rPr>
              <a:t>1</a:t>
            </a:r>
            <a:endParaRPr lang="en-US" sz="1800" dirty="0"/>
          </a:p>
        </p:txBody>
      </p:sp>
      <p:sp>
        <p:nvSpPr>
          <p:cNvPr id="4" name="C_0#auto_editor_catalog_0?lid=7789c0e50&amp;cid=7789c0e50&amp;vtp=1">
            <a:hlinkClick r:id="rId4" action="ppaction://hlinksldjump"/>
          </p:cNvPr>
          <p:cNvSpPr/>
          <p:nvPr/>
        </p:nvSpPr>
        <p:spPr>
          <a:xfrm>
            <a:off x="2880360" y="6309360"/>
            <a:ext cx="429768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SimSun" pitchFamily="34" charset="-122"/>
                <a:cs typeface="Bodoni MT Black" pitchFamily="34" charset="-120"/>
              </a:rPr>
              <a:t>2</a:t>
            </a:r>
            <a:endParaRPr lang="en-US" sz="1800" dirty="0"/>
          </a:p>
        </p:txBody>
      </p:sp>
      <p:sp>
        <p:nvSpPr>
          <p:cNvPr id="5" name="C_0#auto_editor_catalog_0?lid=12f956a3b&amp;cid=12f956a3b&amp;vtp=1">
            <a:hlinkClick r:id="rId5" action="ppaction://hlinksldjump"/>
          </p:cNvPr>
          <p:cNvSpPr/>
          <p:nvPr/>
        </p:nvSpPr>
        <p:spPr>
          <a:xfrm>
            <a:off x="3456432" y="6309360"/>
            <a:ext cx="429768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SimSun" pitchFamily="34" charset="-122"/>
                <a:cs typeface="Bodoni MT Black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C_0#auto_editor_catalog_0?lid=727d5d894&amp;cid=727d5d894&amp;vtp=1">
            <a:hlinkClick r:id="rId6" action="ppaction://hlinksldjump"/>
          </p:cNvPr>
          <p:cNvSpPr/>
          <p:nvPr/>
        </p:nvSpPr>
        <p:spPr>
          <a:xfrm>
            <a:off x="4032504" y="6309360"/>
            <a:ext cx="429768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SimSun" pitchFamily="34" charset="-122"/>
                <a:cs typeface="Bodoni MT Black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C_0#auto_editor_catalog_0?lid=60a7c6033&amp;cid=60a7c6033&amp;vtp=1">
            <a:hlinkClick r:id="rId7" action="ppaction://hlinksldjump"/>
          </p:cNvPr>
          <p:cNvSpPr/>
          <p:nvPr/>
        </p:nvSpPr>
        <p:spPr>
          <a:xfrm>
            <a:off x="4608576" y="6309360"/>
            <a:ext cx="429768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SimSun" pitchFamily="34" charset="-122"/>
                <a:cs typeface="Bodoni MT Black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C_0#auto_editor_catalog_0?lid=ba8409125&amp;cid=ba8409125&amp;vtp=1">
            <a:hlinkClick r:id="rId8" action="ppaction://hlinksldjump"/>
          </p:cNvPr>
          <p:cNvSpPr/>
          <p:nvPr/>
        </p:nvSpPr>
        <p:spPr>
          <a:xfrm>
            <a:off x="5184648" y="6309360"/>
            <a:ext cx="429768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SimSun" pitchFamily="34" charset="-122"/>
                <a:cs typeface="Bodoni MT Black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C_0#auto_editor_catalog_0?lid=9c8dff956&amp;cid=9c8dff956&amp;vtp=1">
            <a:hlinkClick r:id="rId9" action="ppaction://hlinksldjump"/>
          </p:cNvPr>
          <p:cNvSpPr/>
          <p:nvPr/>
        </p:nvSpPr>
        <p:spPr>
          <a:xfrm>
            <a:off x="5760720" y="6309360"/>
            <a:ext cx="429768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SimSun" pitchFamily="34" charset="-122"/>
                <a:cs typeface="Bodoni MT Black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C_0#auto_editor_catalog_0?lid=4d06d8971&amp;cid=4d06d8971&amp;vtp=1">
            <a:hlinkClick r:id="rId10" action="ppaction://hlinksldjump"/>
          </p:cNvPr>
          <p:cNvSpPr/>
          <p:nvPr/>
        </p:nvSpPr>
        <p:spPr>
          <a:xfrm>
            <a:off x="6336792" y="6309360"/>
            <a:ext cx="429768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SimSun" pitchFamily="34" charset="-122"/>
                <a:cs typeface="Bodoni MT Black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C_0#auto_editor_catalog_0?lid=7fabc80e7&amp;cid=7fabc80e7&amp;vtp=1">
            <a:hlinkClick r:id="rId11" action="ppaction://hlinksldjump"/>
          </p:cNvPr>
          <p:cNvSpPr/>
          <p:nvPr/>
        </p:nvSpPr>
        <p:spPr>
          <a:xfrm>
            <a:off x="6912864" y="6309360"/>
            <a:ext cx="429768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SimSun" pitchFamily="34" charset="-122"/>
                <a:cs typeface="Bodoni MT Black" pitchFamily="34" charset="-120"/>
              </a:rPr>
              <a:t>9</a:t>
            </a:r>
            <a:endParaRPr lang="en-US" sz="1800" dirty="0"/>
          </a:p>
        </p:txBody>
      </p:sp>
      <p:sp>
        <p:nvSpPr>
          <p:cNvPr id="12" name="C_0#auto_editor_catalog_0?lid=8bc280dac&amp;cid=8bc280dac&amp;vtp=1">
            <a:hlinkClick r:id="rId12" action="ppaction://hlinksldjump"/>
          </p:cNvPr>
          <p:cNvSpPr/>
          <p:nvPr/>
        </p:nvSpPr>
        <p:spPr>
          <a:xfrm>
            <a:off x="7488936" y="6309360"/>
            <a:ext cx="429768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SimSun" pitchFamily="34" charset="-122"/>
                <a:cs typeface="Bodoni MT Black" pitchFamily="34" charset="-120"/>
              </a:rPr>
              <a:t>10</a:t>
            </a:r>
            <a:endParaRPr lang="en-US" sz="1800" dirty="0"/>
          </a:p>
        </p:txBody>
      </p:sp>
      <p:sp>
        <p:nvSpPr>
          <p:cNvPr id="13" name="C_0#auto_editor_catalog_0?lid=8ddf049dd&amp;cid=8ddf049dd&amp;vtp=1">
            <a:hlinkClick r:id="rId13" action="ppaction://hlinksldjump"/>
          </p:cNvPr>
          <p:cNvSpPr/>
          <p:nvPr/>
        </p:nvSpPr>
        <p:spPr>
          <a:xfrm>
            <a:off x="8065008" y="6309360"/>
            <a:ext cx="429768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SimSun" pitchFamily="34" charset="-122"/>
                <a:cs typeface="Bodoni MT Black" pitchFamily="34" charset="-120"/>
              </a:rPr>
              <a:t>11</a:t>
            </a:r>
            <a:endParaRPr lang="en-US" sz="1800" dirty="0"/>
          </a:p>
        </p:txBody>
      </p:sp>
      <p:sp>
        <p:nvSpPr>
          <p:cNvPr id="14" name="C_0#auto_editor_catalog_0?lid=6ed3a5903&amp;cid=6ed3a5903&amp;vtp=1">
            <a:hlinkClick r:id="rId14" action="ppaction://hlinksldjump"/>
          </p:cNvPr>
          <p:cNvSpPr/>
          <p:nvPr/>
        </p:nvSpPr>
        <p:spPr>
          <a:xfrm>
            <a:off x="8641080" y="6309360"/>
            <a:ext cx="429768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SimSun" pitchFamily="34" charset="-122"/>
                <a:cs typeface="Bodoni MT Black" pitchFamily="34" charset="-120"/>
              </a:rPr>
              <a:t>12</a:t>
            </a:r>
            <a:endParaRPr lang="en-US" sz="1800" dirty="0"/>
          </a:p>
        </p:txBody>
      </p:sp>
      <p:sp>
        <p:nvSpPr>
          <p:cNvPr id="15" name="C_0#auto_editor_catalog_0?lid=98b54f6d3&amp;cid=98b54f6d3&amp;vtp=1">
            <a:hlinkClick r:id="rId15" action="ppaction://hlinksldjump"/>
          </p:cNvPr>
          <p:cNvSpPr/>
          <p:nvPr/>
        </p:nvSpPr>
        <p:spPr>
          <a:xfrm>
            <a:off x="9217152" y="6309360"/>
            <a:ext cx="429768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SimSun" pitchFamily="34" charset="-122"/>
                <a:cs typeface="Bodoni MT Black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&amp;si=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&amp;si=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3_AS.15_1#60a7c6033?pid=840425d94&amp;color=0,0,0&amp;vtp=1&amp;bt=1&amp;bbb=1&amp;hb=1"/>
              <p:cNvSpPr/>
              <p:nvPr/>
            </p:nvSpPr>
            <p:spPr>
              <a:xfrm>
                <a:off x="612648" y="486000"/>
                <a:ext cx="10963656" cy="22352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“9时35分”与“10时05分”均表示时刻，故A错误；研究清扫路径时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，机器人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的大小和形状可以忽略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，可以将机器人视为质点，故B错误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；位移是由初位置指向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末位置的有向线段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，则机器人在该过程中的位移大小约为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=18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，故C错误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；机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器人在该过程中的平均速度大小约为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18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30×60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=0.01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，故D正确。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3_AS.15_1#60a7c6033?pid=840425d9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235200"/>
              </a:xfrm>
              <a:prstGeom prst="rect">
                <a:avLst/>
              </a:prstGeom>
              <a:blipFill>
                <a:blip r:embed="rId3"/>
                <a:stretch>
                  <a:fillRect l="-1724" r="-890" b="-464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&amp;si=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3_BD.16_1#ba8409125?pid=840425d94&amp;color=0,0,0&amp;vtp=1&amp;bt=1&amp;bbb=1"/>
          <p:cNvSpPr/>
          <p:nvPr/>
        </p:nvSpPr>
        <p:spPr>
          <a:xfrm>
            <a:off x="612648" y="486000"/>
            <a:ext cx="10963656" cy="474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6.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关于速度、速度改变量、加速度，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正确的说法是(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3" name="QC_3_AN.17_1#ba8409125.bracket?pid=840425d94&amp;color=0,0,0&amp;vpa=6&amp;vtp=1"/>
          <p:cNvSpPr/>
          <p:nvPr/>
        </p:nvSpPr>
        <p:spPr>
          <a:xfrm>
            <a:off x="7641305" y="474570"/>
            <a:ext cx="4238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endParaRPr lang="en-US" altLang="zh-CN" sz="2400" dirty="0"/>
          </a:p>
        </p:txBody>
      </p:sp>
      <p:sp>
        <p:nvSpPr>
          <p:cNvPr id="4" name="QC_3_BD.16_2#ba8409125.choices?pid=840425d94&amp;color=0,0,0&amp;vtp=1&amp;bbb=1"/>
          <p:cNvSpPr/>
          <p:nvPr/>
        </p:nvSpPr>
        <p:spPr>
          <a:xfrm>
            <a:off x="612648" y="1029432"/>
            <a:ext cx="10963656" cy="21509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物体运动的速度改变量很大，它的加速度一定很大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速度很大的物体，其加速度可以很小，可以为零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某时刻物体的速度为零，其加速度不可能为零</a:t>
            </a:r>
            <a:endParaRPr lang="en-US" altLang="zh-CN" sz="2400" dirty="0"/>
          </a:p>
          <a:p>
            <a:pPr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加速度很大时，运动物体的速度一定很大</a:t>
            </a:r>
            <a:endParaRPr lang="en-US" altLang="zh-CN" sz="2400" dirty="0"/>
          </a:p>
        </p:txBody>
      </p:sp>
      <p:sp>
        <p:nvSpPr>
          <p:cNvPr id="5" name="QC_3_AS.18_1#ba8409125?pid=840425d94&amp;color=0,0,0&amp;vtp=1&amp;bbb=1&amp;hb=1"/>
          <p:cNvSpPr/>
          <p:nvPr/>
        </p:nvSpPr>
        <p:spPr>
          <a:xfrm>
            <a:off x="612648" y="3226532"/>
            <a:ext cx="10963656" cy="2155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[解析]</a:t>
            </a:r>
            <a:r>
              <a:rPr lang="en-US" altLang="zh-CN" sz="2400" b="1" i="0" dirty="0">
                <a:solidFill>
                  <a:srgbClr val="FF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物体的速度变化量大，所用时间可能很长，速度变化不一定快</a:t>
            </a: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，加速度不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一定大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，A错误；速度很大的物体，速度变化不一定快，加速度不一定大</a:t>
            </a: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，加速度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可以很小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，也可以为零，B正确；某时刻的速度为零，加速度不一定为零，C</a:t>
            </a: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错误；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加速度很大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，速度变化很快，速度不一定大，比如火箭刚升空的瞬间，D错误。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&amp;si=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3_BD.19_1#9c8dff956?pid=840425d94&amp;color=0,0,0&amp;vtp=1&amp;bt=1&amp;bbb=1&amp;hb=1"/>
          <p:cNvSpPr/>
          <p:nvPr/>
        </p:nvSpPr>
        <p:spPr>
          <a:xfrm>
            <a:off x="612648" y="486000"/>
            <a:ext cx="10963656" cy="1592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7.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我国某新型潜航器在某次试航中，测试垂直急速下潜、上浮性能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，水面舰艇上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的测试员发现仪表上显示潜航器在某时刻的速度为正值，加速度也是正值且大小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不断减小直到为零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则该潜航器的运动情况为(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3" name="QC_3_AN.20_1#9c8dff956.bracket?pid=840425d94&amp;color=0,0,0&amp;vpa=7&amp;vtp=1"/>
          <p:cNvSpPr/>
          <p:nvPr/>
        </p:nvSpPr>
        <p:spPr>
          <a:xfrm>
            <a:off x="6953917" y="1592170"/>
            <a:ext cx="4238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400" dirty="0"/>
          </a:p>
        </p:txBody>
      </p:sp>
      <p:sp>
        <p:nvSpPr>
          <p:cNvPr id="4" name="QC_3_BD.19_2#9c8dff956.choices?pid=840425d94&amp;color=0,0,0&amp;vtp=1&amp;bbb=1"/>
          <p:cNvSpPr/>
          <p:nvPr/>
        </p:nvSpPr>
        <p:spPr>
          <a:xfrm>
            <a:off x="612648" y="2143222"/>
            <a:ext cx="10963656" cy="21509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位移先增大后减小，直到加速度等于零为止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位移一直在增大，直到加速度等于零为止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速度一直在增大，直到加速度等于零为止</a:t>
            </a:r>
            <a:endParaRPr lang="en-US" altLang="zh-CN" sz="2400" dirty="0"/>
          </a:p>
          <a:p>
            <a:pPr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速度先增大后减小，直到加速度等于零为止</a:t>
            </a:r>
            <a:endParaRPr lang="en-US" altLang="zh-CN" sz="2400" dirty="0"/>
          </a:p>
        </p:txBody>
      </p:sp>
      <p:sp>
        <p:nvSpPr>
          <p:cNvPr id="5" name="QC_3_AS.21_1#9c8dff956?pid=840425d94&amp;color=0,0,0&amp;vtp=1&amp;bbb=1&amp;hb=1"/>
          <p:cNvSpPr/>
          <p:nvPr/>
        </p:nvSpPr>
        <p:spPr>
          <a:xfrm>
            <a:off x="612648" y="4340322"/>
            <a:ext cx="10963656" cy="1596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[解析]</a:t>
            </a:r>
            <a:r>
              <a:rPr lang="en-US" altLang="zh-CN" sz="2400" b="1" i="0" dirty="0">
                <a:solidFill>
                  <a:srgbClr val="FF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由于加速度的方向始终与速度方向相同，则速度一直在增大</a:t>
            </a: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，当加速度减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小到零时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，速度达到最大值，故C正确，D错误；位移一直在增大</a:t>
            </a: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，当加速度减小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到零时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，速度不再变化，但位移随时间继续增大，故A、B错误。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&amp;si=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3_BD.22_1#4d06d8971?htil=4&amp;pid=840425d94&amp;color=0,0,0&amp;tib=255,255,255&amp;vtp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3648" y="540863"/>
            <a:ext cx="2953512" cy="165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3_BD.22_2#4d06d8971?htil=4&amp;sp=1&amp;pid=840425d94&amp;color=0,0,0&amp;vtp=1&amp;bt=1&amp;bbb=1&amp;hb=1&amp;hs=1"/>
              <p:cNvSpPr/>
              <p:nvPr/>
            </p:nvSpPr>
            <p:spPr>
              <a:xfrm>
                <a:off x="612648" y="486000"/>
                <a:ext cx="7882128" cy="15921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8.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如图，车轮半径为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0.6 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的自行车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，在水平地面上沿直线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运动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（车轮不打滑）。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气门芯从最高点第一次到达最低点，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位移大小约为(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3_BD.22_2#4d06d8971?htil=4&amp;sp=1&amp;pid=840425d94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7882128" cy="1592199"/>
              </a:xfrm>
              <a:prstGeom prst="rect">
                <a:avLst/>
              </a:prstGeom>
              <a:blipFill>
                <a:blip r:embed="rId4"/>
                <a:stretch>
                  <a:fillRect l="-2398" r="-2862" b="-1149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3_AN.23_1#4d06d8971.bracket?pid=840425d94&amp;color=0,0,0&amp;vpa=8&amp;vtp=1"/>
          <p:cNvSpPr/>
          <p:nvPr/>
        </p:nvSpPr>
        <p:spPr>
          <a:xfrm>
            <a:off x="2686717" y="1592170"/>
            <a:ext cx="4238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3_BD.22_3#4d06d8971.choices?htil=4&amp;pid=840425d94&amp;color=0,0,0&amp;vtp=1&amp;bbb=1&amp;hs=1"/>
              <p:cNvSpPr/>
              <p:nvPr/>
            </p:nvSpPr>
            <p:spPr>
              <a:xfrm>
                <a:off x="612648" y="2136554"/>
                <a:ext cx="7882128" cy="467805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200"/>
                  </a:lnSpc>
                  <a:tabLst>
                    <a:tab pos="2037207" algn="l"/>
                    <a:tab pos="4036314" algn="l"/>
                    <a:tab pos="6060821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1.2 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1.8 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2.2 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3.6 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3_BD.22_3#4d06d8971.choices?htil=4&amp;pid=840425d94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136554"/>
                <a:ext cx="7882128" cy="467805"/>
              </a:xfrm>
              <a:prstGeom prst="rect">
                <a:avLst/>
              </a:prstGeom>
              <a:blipFill>
                <a:blip r:embed="rId5"/>
                <a:stretch>
                  <a:fillRect l="-2398" b="-41558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3_AS.24_1#4d06d8971?pid=840425d94&amp;color=0,0,0&amp;vtp=1&amp;bbb=1&amp;hb=1&amp;hs=1"/>
              <p:cNvSpPr/>
              <p:nvPr/>
            </p:nvSpPr>
            <p:spPr>
              <a:xfrm>
                <a:off x="612648" y="2615281"/>
                <a:ext cx="10963656" cy="110178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气门芯从最高点第一次到达最低点过程中水平位移为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π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=0.6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π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，竖</a:t>
                </a: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直方向位移为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𝑦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=1.2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，故位移大小为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≈2.2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，C项正确。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QC_3_AS.24_1#4d06d8971?pid=840425d94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615281"/>
                <a:ext cx="10963656" cy="1101789"/>
              </a:xfrm>
              <a:prstGeom prst="rect">
                <a:avLst/>
              </a:prstGeom>
              <a:blipFill>
                <a:blip r:embed="rId6"/>
                <a:stretch>
                  <a:fillRect l="-1724" r="-612" b="-1602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&amp;si=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66227e451?pid=8bd66ebb1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能力强化练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3_BD.25_1#7fabc80e7?sp=1&amp;pid=66227e451&amp;color=0,0,0&amp;vtp=1&amp;bbb=1&amp;hb=1"/>
              <p:cNvSpPr/>
              <p:nvPr/>
            </p:nvSpPr>
            <p:spPr>
              <a:xfrm>
                <a:off x="612648" y="1121661"/>
                <a:ext cx="10963656" cy="27097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9.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（2024·四川成都模拟）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如图所示，在气垫导轨上安装两个光电计时装置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间距离为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𝐿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=30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，为了测量滑块的加速度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，在滑块上安装了一个宽度为</a:t>
                </a: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𝑑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=1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的遮光条，现让滑块以某一加速度通过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，记录遮光条通过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的时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间分别为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0.010 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0.005 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，滑块从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所用时间为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0.200 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。则下列说法正确的是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3_BD.25_1#7fabc80e7?sp=1&amp;pid=66227e451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21661"/>
                <a:ext cx="10963656" cy="2709799"/>
              </a:xfrm>
              <a:prstGeom prst="rect">
                <a:avLst/>
              </a:prstGeom>
              <a:blipFill>
                <a:blip r:embed="rId3"/>
                <a:stretch>
                  <a:fillRect l="-1724" r="-1557" b="-651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3_AN.26_1#7fabc80e7.bracket?pid=66227e451&amp;color=0,0,0&amp;vpa=9&amp;vtp=1"/>
          <p:cNvSpPr/>
          <p:nvPr/>
        </p:nvSpPr>
        <p:spPr>
          <a:xfrm>
            <a:off x="845216" y="3345431"/>
            <a:ext cx="441325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400" dirty="0"/>
          </a:p>
        </p:txBody>
      </p:sp>
      <p:pic>
        <p:nvPicPr>
          <p:cNvPr id="5" name="QC_3_BD.25_2#7fabc80e7?htil=5&amp;pid=66227e451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9175" y="3933542"/>
            <a:ext cx="2295144" cy="76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3_BD.25_3#7fabc80e7.choices?htil=5&amp;pid=66227e451&amp;color=0,0,0&amp;vtp=1&amp;bbb=1"/>
              <p:cNvSpPr/>
              <p:nvPr/>
            </p:nvSpPr>
            <p:spPr>
              <a:xfrm>
                <a:off x="612648" y="3806542"/>
                <a:ext cx="8540496" cy="214503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滑块通过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的速度大小为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滑块通过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的速度大小为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滑块在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间运动的平均速度大小为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3 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滑块在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间运动的加速度大小为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QC_3_BD.25_3#7fabc80e7.choices?htil=5&amp;pid=66227e451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806542"/>
                <a:ext cx="8540496" cy="2145030"/>
              </a:xfrm>
              <a:prstGeom prst="rect">
                <a:avLst/>
              </a:prstGeom>
              <a:blipFill>
                <a:blip r:embed="rId5"/>
                <a:stretch>
                  <a:fillRect l="-2213" b="-909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&amp;si=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3_AS.27_1#7fabc80e7?pid=66227e451&amp;color=0,0,0&amp;vtp=1&amp;bt=1&amp;bbb=1&amp;hb=1"/>
              <p:cNvSpPr/>
              <p:nvPr/>
            </p:nvSpPr>
            <p:spPr>
              <a:xfrm>
                <a:off x="612648" y="486000"/>
                <a:ext cx="10963656" cy="2539746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滑块通过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时的速度大小为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0.010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=100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，故A错误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；滑</a:t>
                </a: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块通过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时的速度大小为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𝐵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0.005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=200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cm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，故B错误；滑块在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itchFamily="34" charset="0"/>
                  <a:ea typeface="Microsoft Yahei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间的平均速度大小为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CN" sz="2400" b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bar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</m:ba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𝐿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0.3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0.200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=1.5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，故C错误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；滑块的加速度大小为</a:t>
                </a:r>
              </a:p>
              <a:p>
                <a:pPr latinLnBrk="1">
                  <a:lnSpc>
                    <a:spcPts val="53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2−1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0.200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，故D正确。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3_AS.27_1#7fabc80e7?pid=66227e45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539746"/>
              </a:xfrm>
              <a:prstGeom prst="rect">
                <a:avLst/>
              </a:prstGeom>
              <a:blipFill>
                <a:blip r:embed="rId3"/>
                <a:stretch>
                  <a:fillRect l="-1724" r="-1279" b="-408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&amp;si=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3_BD.28_1#8bc280dac?sp=1&amp;pid=66227e451&amp;color=0,0,0&amp;vtp=1&amp;bt=1&amp;bbb=1&amp;hb=1"/>
              <p:cNvSpPr/>
              <p:nvPr/>
            </p:nvSpPr>
            <p:spPr>
              <a:xfrm>
                <a:off x="612648" y="486000"/>
                <a:ext cx="10963656" cy="10333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10.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多选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如图所示，物体以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5 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的初速度沿光滑的斜面向上做减速运动，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速度大小变为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3 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则物体的加速度(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3_BD.28_1#8bc280dac?sp=1&amp;pid=66227e45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033399"/>
              </a:xfrm>
              <a:prstGeom prst="rect">
                <a:avLst/>
              </a:prstGeom>
              <a:blipFill>
                <a:blip r:embed="rId3"/>
                <a:stretch>
                  <a:fillRect l="-1724" b="-1775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3_AN.29_1#8bc280dac.bracket?pid=66227e451&amp;color=0,0,0&amp;vpa=10&amp;vtp=1&amp;bbb=1"/>
          <p:cNvSpPr/>
          <p:nvPr/>
        </p:nvSpPr>
        <p:spPr>
          <a:xfrm>
            <a:off x="5920455" y="1033370"/>
            <a:ext cx="661988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AD</a:t>
            </a:r>
            <a:endParaRPr lang="en-US" altLang="zh-CN" sz="2400" dirty="0"/>
          </a:p>
        </p:txBody>
      </p:sp>
      <p:pic>
        <p:nvPicPr>
          <p:cNvPr id="4" name="QC_3_BD.28_2#8bc280dac?pid=66227e451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5504" y="1647541"/>
            <a:ext cx="1847088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3_BD.28_3#8bc280dac.choices?pid=66227e451&amp;color=0,0,0&amp;vtp=1&amp;bbb=1"/>
              <p:cNvSpPr/>
              <p:nvPr/>
            </p:nvSpPr>
            <p:spPr>
              <a:xfrm>
                <a:off x="612648" y="2511141"/>
                <a:ext cx="10963656" cy="10333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400"/>
                  </a:lnSpc>
                  <a:tabLst>
                    <a:tab pos="5589778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，方向沿斜面向下</a:t>
                </a:r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，方向沿斜面向下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  <a:tabLst>
                    <a:tab pos="5589778" algn="l"/>
                  </a:tabLst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3 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，方向沿斜面向上</a:t>
                </a:r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4 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，方向沿斜面向下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3_BD.28_3#8bc280dac.choices?pid=66227e451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511141"/>
                <a:ext cx="10963656" cy="1033399"/>
              </a:xfrm>
              <a:prstGeom prst="rect">
                <a:avLst/>
              </a:prstGeom>
              <a:blipFill>
                <a:blip r:embed="rId5"/>
                <a:stretch>
                  <a:fillRect l="-1724" b="-1775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3_AS.30_1#8bc280dac?pid=66227e451&amp;color=0,0,0&amp;vtp=1&amp;bbb=1&amp;hb=1"/>
              <p:cNvSpPr/>
              <p:nvPr/>
            </p:nvSpPr>
            <p:spPr>
              <a:xfrm>
                <a:off x="612648" y="3551271"/>
                <a:ext cx="10963656" cy="16471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6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后物体的速度仍向上，则有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Δ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Δ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3−5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=−1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后物</a:t>
                </a: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体的速度方向向下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，则有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Δ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Δ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−3−5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=−4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；负号说明加速度方向沿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斜面向下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QC_3_AS.30_1#8bc280dac?pid=66227e451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551271"/>
                <a:ext cx="10963656" cy="1647190"/>
              </a:xfrm>
              <a:prstGeom prst="rect">
                <a:avLst/>
              </a:prstGeom>
              <a:blipFill>
                <a:blip r:embed="rId6"/>
                <a:stretch>
                  <a:fillRect l="-1724" r="-1112" b="-1074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&amp;si=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3_BD.31_1#8ddf049dd?sp=1&amp;pid=66227e451&amp;color=0,0,0&amp;vtp=1&amp;bt=1&amp;bbb=1&amp;hb=1"/>
          <p:cNvSpPr/>
          <p:nvPr/>
        </p:nvSpPr>
        <p:spPr>
          <a:xfrm>
            <a:off x="612648" y="486000"/>
            <a:ext cx="10963656" cy="922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39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11.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如图所示，由于风的缘故，河岸上的旗帜向右飘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，在河面上的两条船上的旗帜</a:t>
            </a:r>
          </a:p>
          <a:p>
            <a:pPr latinLnBrk="1">
              <a:lnSpc>
                <a:spcPts val="37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分别向右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、向左飘，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两条船运动状态是(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3" name="QC_3_AN.32_1#8ddf049dd.bracket?pid=66227e451&amp;color=0,0,0&amp;vpa=11&amp;vtp=1"/>
          <p:cNvSpPr/>
          <p:nvPr/>
        </p:nvSpPr>
        <p:spPr>
          <a:xfrm>
            <a:off x="6039516" y="971585"/>
            <a:ext cx="423863" cy="430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37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400" dirty="0"/>
          </a:p>
        </p:txBody>
      </p:sp>
      <p:pic>
        <p:nvPicPr>
          <p:cNvPr id="4" name="QC_3_BD.31_2#8ddf049dd?htil=6&amp;pid=66227e451&amp;color=0,0,0&amp;tib=255,255,255&amp;vtp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2638" y="1534512"/>
            <a:ext cx="3950208" cy="16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3_BD.31_3#8ddf049dd.choices?htil=6&amp;pid=66227e451&amp;color=0,0,0&amp;vtp=1&amp;bbb=1&amp;hs=1"/>
              <p:cNvSpPr/>
              <p:nvPr/>
            </p:nvSpPr>
            <p:spPr>
              <a:xfrm>
                <a:off x="612648" y="1407512"/>
                <a:ext cx="6885432" cy="922274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3900"/>
                  </a:lnSpc>
                  <a:tabLst>
                    <a:tab pos="3550666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船肯定向右运动</a:t>
                </a:r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船肯定是静止的</a:t>
                </a:r>
                <a:endParaRPr lang="en-US" altLang="zh-CN" sz="2400" dirty="0"/>
              </a:p>
              <a:p>
                <a:pPr latinLnBrk="1">
                  <a:lnSpc>
                    <a:spcPts val="3700"/>
                  </a:lnSpc>
                  <a:tabLst>
                    <a:tab pos="3550666" algn="l"/>
                  </a:tabLst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船肯定向右运动</a:t>
                </a:r>
                <a:r>
                  <a:rPr lang="en-US" altLang="zh-CN" sz="2400" b="0" i="0" spc="-103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船可能是静止的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3_BD.31_3#8ddf049dd.choices?htil=6&amp;pid=66227e451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407512"/>
                <a:ext cx="6885432" cy="922274"/>
              </a:xfrm>
              <a:prstGeom prst="rect">
                <a:avLst/>
              </a:prstGeom>
              <a:blipFill>
                <a:blip r:embed="rId4"/>
                <a:stretch>
                  <a:fillRect l="-2746" t="-1987" b="-19868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3_AS.33_1#8ddf049dd?pid=66227e451&amp;color=0,0,0&amp;vtp=1&amp;bbb=1&amp;hb=1&amp;hs=1"/>
              <p:cNvSpPr/>
              <p:nvPr/>
            </p:nvSpPr>
            <p:spPr>
              <a:xfrm>
                <a:off x="612648" y="3261712"/>
                <a:ext cx="10963656" cy="2907475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9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因为河岸上旗杆是固定在地面上的，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那么根据河岸上旗帜的飘动方向判断，</a:t>
                </a:r>
              </a:p>
              <a:p>
                <a:pPr latinLnBrk="1">
                  <a:lnSpc>
                    <a:spcPts val="39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风是从左向右刮的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船上旗帜向右飘，有三种可能：①是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船不动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，风把旗帜刮</a:t>
                </a:r>
              </a:p>
              <a:p>
                <a:pPr latinLnBrk="1">
                  <a:lnSpc>
                    <a:spcPts val="39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向右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；②是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船向左运动，风相对于旗帜向右，把旗帜刮向右；③是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船向右运动，</a:t>
                </a:r>
              </a:p>
              <a:p>
                <a:pPr latinLnBrk="1">
                  <a:lnSpc>
                    <a:spcPts val="39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但运动的速度小于风速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，此时风仍能把旗帜刮向右，故A、B错误。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船一定向右</a:t>
                </a:r>
              </a:p>
              <a:p>
                <a:pPr latinLnBrk="1">
                  <a:lnSpc>
                    <a:spcPts val="39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运动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，而且运动的速度比风速快，这样才会出现图中旗帜向左飘动的情况，故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C正</a:t>
                </a:r>
              </a:p>
              <a:p>
                <a:pPr latinLnBrk="1">
                  <a:lnSpc>
                    <a:spcPts val="37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确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，D错误。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QC_3_AS.33_1#8ddf049dd?pid=66227e451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261712"/>
                <a:ext cx="10963656" cy="2907475"/>
              </a:xfrm>
              <a:prstGeom prst="rect">
                <a:avLst/>
              </a:prstGeom>
              <a:blipFill>
                <a:blip r:embed="rId5"/>
                <a:stretch>
                  <a:fillRect l="-1724" t="-419" r="-2558" b="-628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&amp;si=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3_BD.34_1#6ed3a5903?sp=1&amp;pid=66227e451&amp;color=0,0,0&amp;vtp=1&amp;bt=1&amp;bbb=1&amp;hb=1"/>
              <p:cNvSpPr/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12.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（2025·广东华南师大附中模拟）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如图，半径为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的地球仪上，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点为赤道与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经线的交点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𝑄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点为赤道与东经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90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经线的交点，一只小虫从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点沿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经线向南爬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时间到南极点，然后又沿东经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90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经线向北爬行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时间到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𝑄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点，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则(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3_BD.34_1#6ed3a5903?sp=1&amp;pid=66227e45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blipFill>
                <a:blip r:embed="rId3"/>
                <a:stretch>
                  <a:fillRect l="-1724" r="-1001" b="-1149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3_AN.35_1#6ed3a5903.bracket?pid=66227e451&amp;color=0,0,0&amp;vpa=12&amp;vtp=1"/>
          <p:cNvSpPr/>
          <p:nvPr/>
        </p:nvSpPr>
        <p:spPr>
          <a:xfrm>
            <a:off x="9854215" y="1592170"/>
            <a:ext cx="4238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400" dirty="0"/>
          </a:p>
        </p:txBody>
      </p:sp>
      <p:pic>
        <p:nvPicPr>
          <p:cNvPr id="4" name="QC_3_BD.34_2#6ed3a5903?htil=7&amp;pid=66227e451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35330" y="2207611"/>
            <a:ext cx="2962656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3_BD.34_3#6ed3a5903.choices?htil=7&amp;pid=66227e451&amp;color=0,0,0&amp;vtp=1&amp;bbb=1&amp;hb=1"/>
              <p:cNvSpPr/>
              <p:nvPr/>
            </p:nvSpPr>
            <p:spPr>
              <a:xfrm>
                <a:off x="612648" y="2080611"/>
                <a:ext cx="7863840" cy="32727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小虫的位移等于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小虫的位移等于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到南极点的平均速度大小等于从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𝑄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全过程平均速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度大小的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2倍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到南极点的平均速度与从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𝑄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全过程的平均速度大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小相等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3_BD.34_3#6ed3a5903.choices?htil=7&amp;pid=66227e451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080611"/>
                <a:ext cx="7863840" cy="3272790"/>
              </a:xfrm>
              <a:prstGeom prst="rect">
                <a:avLst/>
              </a:prstGeom>
              <a:blipFill>
                <a:blip r:embed="rId5"/>
                <a:stretch>
                  <a:fillRect l="-2403" r="-1008" b="-558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&amp;si=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3_AS.36_1#6ed3a5903?pid=66227e451&amp;color=0,0,0&amp;vtp=1&amp;bt=1&amp;bbb=1&amp;hb=1"/>
              <p:cNvSpPr/>
              <p:nvPr/>
            </p:nvSpPr>
            <p:spPr>
              <a:xfrm>
                <a:off x="612648" y="486000"/>
                <a:ext cx="10963656" cy="17359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8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由位移的定义可知，小虫的位移大小为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e>
                    </m:rad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，故A、B错误；从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到南极点</a:t>
                </a: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的平均速度大小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e>
                        </m:rad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𝑄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全过程的平均速度大小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e>
                        </m:rad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𝑅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=2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故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C正确，D错误。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3_AS.36_1#6ed3a5903?pid=66227e45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735900"/>
              </a:xfrm>
              <a:prstGeom prst="rect">
                <a:avLst/>
              </a:prstGeom>
              <a:blipFill>
                <a:blip r:embed="rId3"/>
                <a:stretch>
                  <a:fillRect l="-1724" r="-3281" b="-10563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&amp;si=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&amp;si=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fc4b1ec9d?pid=8bd66ebb1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素养综合练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3_BD.37_1#98b54f6d3?sp=1&amp;pid=fc4b1ec9d&amp;color=0,0,0&amp;vtp=1&amp;bbb=1&amp;hb=1"/>
              <p:cNvSpPr/>
              <p:nvPr/>
            </p:nvSpPr>
            <p:spPr>
              <a:xfrm>
                <a:off x="612648" y="1121661"/>
                <a:ext cx="10963656" cy="43861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13.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（2024·江苏连云港模拟）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如图所示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，利用位移传感器测量速度的系统由发射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与接收器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组成，发射器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能够发射红外线和超声波信号，接收器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可以接收红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外线和超声波信号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，发射器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固定在被测的运动物体上，接收器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固定在滑轨上。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测量时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向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同时发射一个红外线脉冲和一个超声波脉冲，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接收到红外线脉冲开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始计时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，接收到超声波脉冲时停止计时。根据两者的时间差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Δ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和空气中的声速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声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计算机自动算出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的距离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（红外线的传播时间忽略不计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），经过极其短暂的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时间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𝑇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后，传感器和计算机系统自动进行第二次测量，得时间差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Δ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，算出新距离</a:t>
                </a:r>
              </a:p>
              <a:p>
                <a:pPr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后系统会自动算出速度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则(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3_BD.37_1#98b54f6d3?sp=1&amp;pid=fc4b1ec9d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21661"/>
                <a:ext cx="10963656" cy="4386199"/>
              </a:xfrm>
              <a:prstGeom prst="rect">
                <a:avLst/>
              </a:prstGeom>
              <a:blipFill>
                <a:blip r:embed="rId3"/>
                <a:stretch>
                  <a:fillRect l="-1724" r="-3615" b="-4028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&amp;si=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3_BD.39_1#98b54f6d3?pid=fc4b1ec9d&amp;color=0,0,0&amp;mp=1&amp;tib=255,255,255&amp;vtp=1&amp;bt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0592" y="486000"/>
            <a:ext cx="7296912" cy="245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3_BD.39_2#98b54f6d3.choices?pid=fc4b1ec9d&amp;color=0,0,0&amp;vtp=1&amp;bbb=1"/>
              <p:cNvSpPr/>
              <p:nvPr/>
            </p:nvSpPr>
            <p:spPr>
              <a:xfrm>
                <a:off x="612648" y="3079848"/>
                <a:ext cx="10963656" cy="22398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系统算出的速度是发射器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经过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𝑄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位置的速度（如图）</a:t>
                </a:r>
                <a:endParaRPr lang="en-US" altLang="zh-CN" sz="2400" dirty="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系统算出的速度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声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)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由于忽略红外线的传播时间导致的测速误差属于偶然误差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由于忽略红外线的传播时间，系统算出的速度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大于发射器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的实际速度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3_BD.39_2#98b54f6d3.choices?pid=fc4b1ec9d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079848"/>
                <a:ext cx="10963656" cy="2239899"/>
              </a:xfrm>
              <a:prstGeom prst="rect">
                <a:avLst/>
              </a:prstGeom>
              <a:blipFill>
                <a:blip r:embed="rId4"/>
                <a:stretch>
                  <a:fillRect l="-1724" b="-815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3_AN.38_1#98b54f6d3.bracket?pid=fc4b1ec9d&amp;color=0,0,0&amp;vpa=13&amp;vtp=1&amp;answeroption=B">
            <a:extLst>
              <a:ext uri="{FF2B5EF4-FFF2-40B4-BE49-F238E27FC236}">
                <a16:creationId xmlns:a16="http://schemas.microsoft.com/office/drawing/2014/main" id="{17E0148A-2EA7-64DB-8EC6-1B0635D1B291}"/>
              </a:ext>
            </a:extLst>
          </p:cNvPr>
          <p:cNvSpPr txBox="1"/>
          <p:nvPr/>
        </p:nvSpPr>
        <p:spPr>
          <a:xfrm>
            <a:off x="485648" y="3798668"/>
            <a:ext cx="474489" cy="5693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3700" b="1">
                <a:solidFill>
                  <a:srgbClr val="FF0000"/>
                </a:solidFill>
                <a:latin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&amp;si=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3_AS.40_1#98b54f6d3?pid=fc4b1ec9d&amp;color=0,0,0&amp;mp=1&amp;vtp=1&amp;bt=1&amp;bbb=1&amp;hb=1"/>
              <p:cNvSpPr/>
              <p:nvPr/>
            </p:nvSpPr>
            <p:spPr>
              <a:xfrm>
                <a:off x="612648" y="486000"/>
                <a:ext cx="10963656" cy="43013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系统算出的速度是发射器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Δ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这段位移内的平均速度，A错误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；由于红外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线的传播速度远大于超声波的传播速度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，可忽略红外线在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之间传播的时间，</a:t>
                </a: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由题图可知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𝑇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时间内小车的位移为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，又因为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Δ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声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Δ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Δ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)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，则系统</a:t>
                </a: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算出的速度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声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)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，B正确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；由于忽略红外线的传播时间导致的测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速误差属于系统误差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，C错误；真实的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Δ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声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−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真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，可得</a:t>
                </a:r>
              </a:p>
              <a:p>
                <a:pPr latinLnBrk="1">
                  <a:lnSpc>
                    <a:spcPts val="6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aseline="-1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真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真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真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𝑐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𝑐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声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⋅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aseline="-1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声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Δ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itchFamily="34" charset="-122"/>
                                <a:cs typeface="Times New Roman" pitchFamily="34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)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itchFamily="34" charset="-122"/>
                            <a:cs typeface="Times New Roman" pitchFamily="34" charset="-120"/>
                          </a:rPr>
                          <m:t>𝑇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&gt;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，由于忽略红外线的传播时间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，系统算出的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𝑣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小于发射器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的实际速度，D错误。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3_AS.40_1#98b54f6d3?pid=fc4b1ec9d&amp;color=0,0,0&amp;mp=1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301300"/>
              </a:xfrm>
              <a:prstGeom prst="rect">
                <a:avLst/>
              </a:prstGeom>
              <a:blipFill>
                <a:blip r:embed="rId3"/>
                <a:stretch>
                  <a:fillRect l="-1724" r="-890" b="-425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&amp;si=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1#8bd66ebb1.fixed?color=0,0,0&amp;vtp=1&amp;bbb=1"/>
          <p:cNvSpPr/>
          <p:nvPr/>
        </p:nvSpPr>
        <p:spPr>
          <a:xfrm>
            <a:off x="0" y="2734056"/>
            <a:ext cx="12188952" cy="129844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latinLnBrk="1">
              <a:lnSpc>
                <a:spcPts val="5400"/>
              </a:lnSpc>
            </a:pPr>
            <a:r>
              <a:rPr lang="en-US" altLang="zh-CN" sz="44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课时作业1</a:t>
            </a:r>
            <a:r>
              <a:rPr lang="en-US" altLang="zh-CN" sz="4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44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运动的描述</a:t>
            </a:r>
            <a:endParaRPr lang="en-US" altLang="zh-CN" sz="4400" dirty="0"/>
          </a:p>
        </p:txBody>
      </p:sp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&amp;si=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840425d94?pid=8bd66ebb1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基础达标练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3_BD.1_1#2ecdf7a2f?pid=840425d94&amp;color=0,0,0&amp;vtp=1&amp;bbb=1&amp;hb=1"/>
              <p:cNvSpPr/>
              <p:nvPr/>
            </p:nvSpPr>
            <p:spPr>
              <a:xfrm>
                <a:off x="612648" y="1121661"/>
                <a:ext cx="10963656" cy="21509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1.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2024年4月25日在酒泉卫星发射中心，搭载神舟十八号载人飞船的长征二号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F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遥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十八运载火箭直冲云霄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。约10分钟后，神舟十八号载人飞船与火箭成功分离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，进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入预定轨道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；4月26日3时32分，成功对接于空间站天和核心舱径向端口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，整个自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主交会对接过程历时约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6.5小时。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下列说法正确的是(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3_BD.1_1#2ecdf7a2f?pid=840425d94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21661"/>
                <a:ext cx="10963656" cy="2150999"/>
              </a:xfrm>
              <a:prstGeom prst="rect">
                <a:avLst/>
              </a:prstGeom>
              <a:blipFill>
                <a:blip r:embed="rId3"/>
                <a:stretch>
                  <a:fillRect l="-1724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3_AN.2_1#2ecdf7a2f.bracket?pid=840425d94&amp;color=0,0,0&amp;vpa=1&amp;vtp=1"/>
          <p:cNvSpPr/>
          <p:nvPr/>
        </p:nvSpPr>
        <p:spPr>
          <a:xfrm>
            <a:off x="7639717" y="2786631"/>
            <a:ext cx="4238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400" dirty="0"/>
          </a:p>
        </p:txBody>
      </p:sp>
      <p:sp>
        <p:nvSpPr>
          <p:cNvPr id="5" name="QC_3_BD.1_2#2ecdf7a2f.choices?pid=840425d94&amp;color=0,0,0&amp;vtp=1&amp;bbb=1"/>
          <p:cNvSpPr/>
          <p:nvPr/>
        </p:nvSpPr>
        <p:spPr>
          <a:xfrm>
            <a:off x="612648" y="3323053"/>
            <a:ext cx="10963656" cy="21509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研究神舟十八号飞船与天和核心舱对接时，能将其视为质点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研究神舟十八号飞船绕地球运行的轨迹时，不能将其视为质点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“6.5小时”属于时间间隔</a:t>
            </a:r>
            <a:endParaRPr lang="en-US" altLang="zh-CN" sz="2400" dirty="0"/>
          </a:p>
          <a:p>
            <a:pPr latinLnBrk="1">
              <a:lnSpc>
                <a:spcPts val="4200"/>
              </a:lnSpc>
            </a:pPr>
            <a:r>
              <a:rPr lang="en-US" altLang="zh-CN" sz="2400" b="1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r>
              <a:rPr lang="en-US" altLang="zh-CN" sz="24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.</a:t>
            </a:r>
            <a:r>
              <a:rPr lang="en-US" altLang="zh-CN" sz="2400" b="1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“4月26日3时32分”属于时间间隔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&amp;si=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3_AS.3_1#2ecdf7a2f?pid=840425d94&amp;color=0,0,0&amp;vtp=1&amp;bt=1&amp;bbb=1&amp;hb=1"/>
          <p:cNvSpPr/>
          <p:nvPr/>
        </p:nvSpPr>
        <p:spPr>
          <a:xfrm>
            <a:off x="612648" y="486000"/>
            <a:ext cx="10963656" cy="1596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spc="-5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[解析]</a:t>
            </a:r>
            <a:r>
              <a:rPr lang="en-US" altLang="zh-CN" sz="2400" b="1" i="0" spc="-50" dirty="0">
                <a:solidFill>
                  <a:srgbClr val="FF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spc="-5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对接时，形状和体积对所研究问题的影响不能忽略，此时不能视为质点</a:t>
            </a:r>
            <a:r>
              <a:rPr lang="en-US" altLang="zh-CN" sz="2400" b="0" i="0" spc="-5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，故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 spc="-5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r>
              <a:rPr lang="en-US" altLang="zh-CN" sz="2400" b="0" i="0" spc="-5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错误；研究飞船绕地球运行的轨迹时，形状和体积可以忽略，因此能看成质点</a:t>
            </a:r>
            <a:r>
              <a:rPr lang="en-US" altLang="zh-CN" sz="2400" b="0" i="0" spc="-5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，故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 spc="-5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B</a:t>
            </a:r>
            <a:r>
              <a:rPr lang="en-US" altLang="zh-CN" sz="2400" b="0" i="0" spc="-5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错误；“6.5小时”属于时间间隔，故C正确；4月26日3时32分属于时刻，故D错误。</a:t>
            </a:r>
            <a:endParaRPr lang="en-US" altLang="zh-CN" sz="2400" spc="-5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&amp;si=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3_BD.4_1#7789c0e50?sp=1&amp;pid=840425d94&amp;color=0,0,0&amp;vtp=1&amp;bt=1&amp;bbb=1&amp;hb=1"/>
              <p:cNvSpPr/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2.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（2024·福建泉州模拟）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为了使公路交通有序、安全，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路旁立了许多交通标志。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图甲是路线指示标志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，表示到厦门还有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100 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km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。图乙是限速标志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，表示允许行驶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的最大速度是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80 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km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上述两个数据的物理意义是(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3_BD.4_1#7789c0e50?sp=1&amp;pid=840425d9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blipFill>
                <a:blip r:embed="rId3"/>
                <a:stretch>
                  <a:fillRect l="-1724" r="-667" b="-1149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3_AN.5_1#7789c0e50.bracket?pid=840425d94&amp;color=0,0,0&amp;vpa=2&amp;vtp=1"/>
          <p:cNvSpPr/>
          <p:nvPr/>
        </p:nvSpPr>
        <p:spPr>
          <a:xfrm>
            <a:off x="7771480" y="1592170"/>
            <a:ext cx="441325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400" dirty="0"/>
          </a:p>
        </p:txBody>
      </p:sp>
      <p:pic>
        <p:nvPicPr>
          <p:cNvPr id="4" name="QC_3_BD.4_2#7789c0e50?htil=1&amp;pid=840425d94&amp;color=0,0,0&amp;tib=255,255,255&amp;vtp=1&amp;hs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7229" y="2207611"/>
            <a:ext cx="2121408" cy="16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3_BD.4_3#7789c0e50.choices?htil=1&amp;pid=840425d94&amp;color=0,0,0&amp;vtp=1&amp;bbb=1&amp;hs=1"/>
              <p:cNvSpPr/>
              <p:nvPr/>
            </p:nvSpPr>
            <p:spPr>
              <a:xfrm>
                <a:off x="612648" y="2080611"/>
                <a:ext cx="8714232" cy="21509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100 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km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是位移，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80 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km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是平均速度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100 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km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是位移，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80 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km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是瞬时速度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100 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km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是路程，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80 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km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是平均速度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100 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km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是路程，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80 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km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是瞬时速度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3_BD.4_3#7789c0e50.choices?htil=1&amp;pid=840425d94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080611"/>
                <a:ext cx="8714232" cy="2150999"/>
              </a:xfrm>
              <a:prstGeom prst="rect">
                <a:avLst/>
              </a:prstGeom>
              <a:blipFill>
                <a:blip r:embed="rId5"/>
                <a:stretch>
                  <a:fillRect l="-2169" b="-878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3_AS.6_1#7789c0e50?pid=840425d94&amp;color=0,0,0&amp;vtp=1&amp;bbb=1&amp;hb=1&amp;hs=1"/>
              <p:cNvSpPr/>
              <p:nvPr/>
            </p:nvSpPr>
            <p:spPr>
              <a:xfrm>
                <a:off x="612648" y="4214211"/>
                <a:ext cx="10963656" cy="103740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100 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km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指的是路程，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80 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km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表示允许行驶的最大速度，则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80 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km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指的是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瞬时速度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。故选D。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QC_3_AS.6_1#7789c0e50?pid=840425d94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214211"/>
                <a:ext cx="10963656" cy="1037400"/>
              </a:xfrm>
              <a:prstGeom prst="rect">
                <a:avLst/>
              </a:prstGeom>
              <a:blipFill>
                <a:blip r:embed="rId6"/>
                <a:stretch>
                  <a:fillRect l="-1724" r="-1390" b="-1764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&amp;si=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3_BD.7_1#12f956a3b?sp=1&amp;pid=840425d94&amp;color=0,0,0&amp;vtp=1&amp;bt=1&amp;bbb=1&amp;hb=1"/>
              <p:cNvSpPr/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3.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一位女士由于驾车超速而被警察拦住，警察对她说：“太太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，您刚才的车速是</a:t>
                </a: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60 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km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！”这位女士反驳说：“不可能的！我才开了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6 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min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，还不到一小时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，怎么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可能走了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60 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km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呢？”根据以上对话及图，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判断下列说法正确的是(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3_BD.7_1#12f956a3b?sp=1&amp;pid=840425d9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blipFill>
                <a:blip r:embed="rId3"/>
                <a:stretch>
                  <a:fillRect l="-1724" b="-1149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3_AN.8_1#12f956a3b.bracket?pid=840425d94&amp;color=0,0,0&amp;vpa=3&amp;vtp=1"/>
          <p:cNvSpPr/>
          <p:nvPr/>
        </p:nvSpPr>
        <p:spPr>
          <a:xfrm>
            <a:off x="9430417" y="1592170"/>
            <a:ext cx="423863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C</a:t>
            </a:r>
            <a:endParaRPr lang="en-US" altLang="zh-CN" sz="2400" dirty="0"/>
          </a:p>
        </p:txBody>
      </p:sp>
      <p:pic>
        <p:nvPicPr>
          <p:cNvPr id="4" name="QC_3_BD.7_2#12f956a3b?htil=2&amp;pid=840425d94&amp;color=0,0,0&amp;tib=255,255,255&amp;vtp=1&amp;hs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5311" y="2207611"/>
            <a:ext cx="2350008" cy="149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3_BD.7_3#12f956a3b.choices?htil=2&amp;pid=840425d94&amp;color=0,0,0&amp;vtp=1&amp;bbb=1&amp;hs=1"/>
              <p:cNvSpPr/>
              <p:nvPr/>
            </p:nvSpPr>
            <p:spPr>
              <a:xfrm>
                <a:off x="612648" y="2080611"/>
                <a:ext cx="8485632" cy="214503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女士说的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6 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min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是指时间间隔，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60 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km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是指位移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警察说的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60 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km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是指平均速度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图中的“50”指的是瞬时速度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图中的“50”指汽车在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内行驶的路程不能超过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50 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km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3_BD.7_3#12f956a3b.choices?htil=2&amp;pid=840425d94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080611"/>
                <a:ext cx="8485632" cy="2145030"/>
              </a:xfrm>
              <a:prstGeom prst="rect">
                <a:avLst/>
              </a:prstGeom>
              <a:blipFill>
                <a:blip r:embed="rId5"/>
                <a:stretch>
                  <a:fillRect l="-2227" b="-909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3_AS.9_1#12f956a3b?pid=840425d94&amp;color=0,0,0&amp;vtp=1&amp;bbb=1&amp;hb=1&amp;hs=1"/>
              <p:cNvSpPr/>
              <p:nvPr/>
            </p:nvSpPr>
            <p:spPr>
              <a:xfrm>
                <a:off x="612648" y="4214211"/>
                <a:ext cx="10963656" cy="159639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女士说的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6 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min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是指时间间隔，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60 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km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是指路程，A错误；警察说的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60 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km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itchFamily="34" charset="0"/>
                  <a:ea typeface="Microsoft Yahei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是指瞬时速度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，B错误；图中的“50”指的是瞬时速度不能超过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50 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km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，C正确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，D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错误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QC_3_AS.9_1#12f956a3b?pid=840425d94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214211"/>
                <a:ext cx="10963656" cy="1596390"/>
              </a:xfrm>
              <a:prstGeom prst="rect">
                <a:avLst/>
              </a:prstGeom>
              <a:blipFill>
                <a:blip r:embed="rId6"/>
                <a:stretch>
                  <a:fillRect l="-1724" r="-834" b="-1145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&amp;si=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3_BD.10_1#727d5d894?pid=840425d94&amp;color=0,0,0&amp;vtp=1&amp;bt=1&amp;bbb=1&amp;hb=1"/>
          <p:cNvSpPr/>
          <p:nvPr/>
        </p:nvSpPr>
        <p:spPr>
          <a:xfrm>
            <a:off x="612648" y="486000"/>
            <a:ext cx="10963656" cy="1592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4.</a:t>
            </a:r>
            <a:r>
              <a:rPr lang="en-US" altLang="zh-CN" sz="2400" b="1" i="0" dirty="0">
                <a:solidFill>
                  <a:srgbClr val="AE8CBB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AE8CBB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（2024·浙江衢州期末）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2024年4月21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日在开化举行首届钱江源公路自行车赛，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起点终点均设在醉根广场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，全程118千米，男子精英组某选手以2小时49分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07秒的成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绩率先冲过终点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。根据以上信息，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下列说法正确的是(</a:t>
            </a:r>
            <a:r>
              <a:rPr lang="en-US" altLang="zh-CN" sz="24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</a:t>
            </a:r>
            <a:r>
              <a:rPr lang="en-US" altLang="zh-CN" sz="2400" b="0" i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3" name="QC_3_AN.11_1#727d5d894.bracket?pid=840425d94&amp;color=0,0,0&amp;vpa=4&amp;vtp=1"/>
          <p:cNvSpPr/>
          <p:nvPr/>
        </p:nvSpPr>
        <p:spPr>
          <a:xfrm>
            <a:off x="7855617" y="1592170"/>
            <a:ext cx="441325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A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QC_3_BD.10_2#727d5d894.choices?pid=840425d94&amp;color=0,0,0&amp;vtp=1&amp;bbb=1"/>
              <p:cNvSpPr/>
              <p:nvPr/>
            </p:nvSpPr>
            <p:spPr>
              <a:xfrm>
                <a:off x="612648" y="2143222"/>
                <a:ext cx="10963656" cy="214503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研究该选手的骑行轨迹时可以把他视为质点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题中“118千米”指位移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题中“2小时49分07秒”指时刻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该选手的平均速度约为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11.6 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C_3_BD.10_2#727d5d894.choices?pid=840425d94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143222"/>
                <a:ext cx="10963656" cy="2145030"/>
              </a:xfrm>
              <a:prstGeom prst="rect">
                <a:avLst/>
              </a:prstGeom>
              <a:blipFill>
                <a:blip r:embed="rId3"/>
                <a:stretch>
                  <a:fillRect l="-1724" b="-911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3_AS.12_1#727d5d894?pid=840425d94&amp;color=0,0,0&amp;vtp=1&amp;bbb=1&amp;hb=1"/>
          <p:cNvSpPr/>
          <p:nvPr/>
        </p:nvSpPr>
        <p:spPr>
          <a:xfrm>
            <a:off x="612648" y="4277711"/>
            <a:ext cx="10963656" cy="1596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[解析]</a:t>
            </a:r>
            <a:r>
              <a:rPr lang="en-US" altLang="zh-CN" sz="2400" b="1" i="0" dirty="0">
                <a:solidFill>
                  <a:srgbClr val="FF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研究选手的骑行轨迹时，他本身的大小和形状可以忽略</a:t>
            </a: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，对研究问题没有</a:t>
            </a: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影响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，可以看成质点，A正确；题中的“118千米”指路程，B错误；题中“2小时</a:t>
            </a: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49分</a:t>
            </a: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07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秒”指时间间隔，C错误；起点终点一样，位移为零，平均速度为零，D错误。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&amp;si=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3_BD.13_1#60a7c6033?sp=1&amp;pid=840425d94&amp;color=0,0,0&amp;vtp=1&amp;bt=1&amp;bbb=1&amp;hb=1"/>
              <p:cNvSpPr/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5.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扫地机器人因操作简单、使用方便，已逐渐走进了人们的生活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。某次清扫过程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中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，主人9时35分在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处启动扫地机器人，10时05分在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处完成清扫工作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，其规划清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扫路线如图所示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。数据表明：机器人清扫路线的总长度为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72 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间的距离约</a:t>
                </a: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18 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。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下列说法正确的是(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3_BD.13_1#60a7c6033?sp=1&amp;pid=840425d9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150999"/>
              </a:xfrm>
              <a:prstGeom prst="rect">
                <a:avLst/>
              </a:prstGeom>
              <a:blipFill>
                <a:blip r:embed="rId3"/>
                <a:stretch>
                  <a:fillRect l="-1724" r="-1279" b="-849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3_AN.14_1#60a7c6033.bracket?pid=840425d94&amp;color=0,0,0&amp;vpa=5&amp;vtp=1"/>
          <p:cNvSpPr/>
          <p:nvPr/>
        </p:nvSpPr>
        <p:spPr>
          <a:xfrm>
            <a:off x="4550441" y="2150970"/>
            <a:ext cx="441325" cy="47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D</a:t>
            </a:r>
            <a:endParaRPr lang="en-US" altLang="zh-CN" sz="2400" dirty="0"/>
          </a:p>
        </p:txBody>
      </p:sp>
      <p:pic>
        <p:nvPicPr>
          <p:cNvPr id="4" name="QC_3_BD.13_2#60a7c6033?htil=3&amp;pid=840425d94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1820" y="2753711"/>
            <a:ext cx="1709928" cy="144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3_BD.13_3#60a7c6033.choices?htil=3&amp;pid=840425d94&amp;color=0,0,0&amp;vtp=1&amp;bbb=1"/>
              <p:cNvSpPr/>
              <p:nvPr/>
            </p:nvSpPr>
            <p:spPr>
              <a:xfrm>
                <a:off x="612648" y="2626711"/>
                <a:ext cx="9125712" cy="214503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“9时35分”表示时间间隔，“10时05分”表示时刻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研究清扫路径时，不能将机器人视为质点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机器人在该过程中的位移大小为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72 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机器人在该过程中的平均速度大小约为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0.01 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Microsoft Yahei" pitchFamily="34" charset="-122"/>
                    <a:cs typeface="Times New Roman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3_BD.13_3#60a7c6033.choices?htil=3&amp;pid=840425d94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626711"/>
                <a:ext cx="9125712" cy="2145030"/>
              </a:xfrm>
              <a:prstGeom prst="rect">
                <a:avLst/>
              </a:prstGeom>
              <a:blipFill>
                <a:blip r:embed="rId5"/>
                <a:stretch>
                  <a:fillRect l="-2071" b="-880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1461</Words>
  <Application>Microsoft Office PowerPoint</Application>
  <PresentationFormat>宽屏</PresentationFormat>
  <Paragraphs>177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华文细黑</vt:lpstr>
      <vt:lpstr>SimSun</vt:lpstr>
      <vt:lpstr>微软雅黑</vt:lpstr>
      <vt:lpstr>Arial</vt:lpstr>
      <vt:lpstr>Bodoni MT Black</vt:lpstr>
      <vt:lpstr>Cambria Math</vt:lpstr>
      <vt:lpstr>Times New Roman</vt:lpstr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Administrator</cp:lastModifiedBy>
  <cp:revision>2</cp:revision>
  <dcterms:created xsi:type="dcterms:W3CDTF">2025-01-23T08:34:07Z</dcterms:created>
  <dcterms:modified xsi:type="dcterms:W3CDTF">2025-01-23T08:35:23Z</dcterms:modified>
  <cp:category/>
  <cp:contentStatus/>
</cp:coreProperties>
</file>